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3366"/>
    <a:srgbClr val="006666"/>
    <a:srgbClr val="339933"/>
    <a:srgbClr val="EAEAEA"/>
    <a:srgbClr val="DCE6F2"/>
    <a:srgbClr val="C0C0C0"/>
    <a:srgbClr val="33CCCC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E5E24-5796-447C-8418-18859B47242A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0131A-FF0F-4698-8AA6-CD51FEC23F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0131A-FF0F-4698-8AA6-CD51FEC23F9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F417-7CEB-4AFA-80A7-664A6A9817C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064B-4165-4EE2-A02F-0ED0A15DFB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500438"/>
            <a:ext cx="9144000" cy="3357562"/>
          </a:xfrm>
          <a:prstGeom prst="rect">
            <a:avLst/>
          </a:prstGeom>
          <a:solidFill>
            <a:srgbClr val="00999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7296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компетенции младших школьников </a:t>
            </a:r>
            <a:b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в проектной деятельности</a:t>
            </a:r>
            <a:r>
              <a:rPr lang="ru-RU" b="1" dirty="0" smtClean="0">
                <a:solidFill>
                  <a:srgbClr val="008080"/>
                </a:solidFill>
              </a:rPr>
              <a:t>.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5072074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Будаева</a:t>
            </a:r>
            <a:r>
              <a:rPr lang="ru-RU" sz="2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pPr algn="r"/>
            <a:r>
              <a:rPr lang="ru-RU" sz="2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МБОУ СОШ №3</a:t>
            </a:r>
          </a:p>
          <a:p>
            <a:pPr algn="r"/>
            <a:r>
              <a:rPr lang="ru-RU" sz="2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им. атамана М.И. Платова.</a:t>
            </a:r>
          </a:p>
          <a:p>
            <a:pPr algn="r"/>
            <a:r>
              <a:rPr lang="ru-RU" sz="2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г. Новочеркасск</a:t>
            </a:r>
            <a:endParaRPr lang="ru-RU" sz="2400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00438"/>
            <a:ext cx="3714744" cy="3357562"/>
          </a:xfrm>
          <a:prstGeom prst="rect">
            <a:avLst/>
          </a:prstGeom>
          <a:solidFill>
            <a:srgbClr val="33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ddu542.minsk.edu.by/ru/sm_full.aspx?guid=26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2928958" cy="2954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500438"/>
            <a:ext cx="9144000" cy="3357562"/>
          </a:xfrm>
          <a:prstGeom prst="rect">
            <a:avLst/>
          </a:prstGeom>
          <a:solidFill>
            <a:srgbClr val="00999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500438"/>
            <a:ext cx="3714744" cy="3357562"/>
          </a:xfrm>
          <a:prstGeom prst="rect">
            <a:avLst/>
          </a:prstGeom>
          <a:solidFill>
            <a:srgbClr val="33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ddu542.minsk.edu.by/ru/sm_full.aspx?guid=26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3903565"/>
            <a:ext cx="2928958" cy="29544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6858048" cy="35719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роектная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деятельность способствует развитию коммуникативных умений межличностного 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взаимоотношения 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направлена на актуализацию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практико-коммуникативного компонента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содержания образования в начальной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школе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85794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Коммуникативные умения и навыки – это ключ к успешной деятельности личности и к успешной жизни в </a:t>
            </a:r>
            <a:r>
              <a:rPr lang="ru-RU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целом.</a:t>
            </a:r>
            <a:endParaRPr lang="ru-RU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img.kanal-o.ru/img/2017-10-30/fmt_94_24_ljuks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6215074" cy="349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643314"/>
            <a:ext cx="4143404" cy="1938992"/>
          </a:xfrm>
          <a:prstGeom prst="rect">
            <a:avLst/>
          </a:prstGeom>
          <a:solidFill>
            <a:srgbClr val="00808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Я знаю, для чего мне надо все, что я </a:t>
            </a:r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познаю»</a:t>
            </a:r>
          </a:p>
          <a:p>
            <a:endParaRPr lang="ru-RU" sz="2400" b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«Я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знаю, где и как я могу это применить» </a:t>
            </a:r>
          </a:p>
        </p:txBody>
      </p:sp>
      <p:pic>
        <p:nvPicPr>
          <p:cNvPr id="7" name="Picture 2" descr="https://static.wixstatic.com/media/e21b64_fb46d275fe454d40a6de3c136ef31e8f~mv2.jpg/v1/fill/w_800,h_533,al_c/e21b64_fb46d275fe454d40a6de3c136ef31e8f~mv2.jpg"/>
          <p:cNvPicPr>
            <a:picLocks noChangeAspect="1" noChangeArrowheads="1"/>
          </p:cNvPicPr>
          <p:nvPr/>
        </p:nvPicPr>
        <p:blipFill>
          <a:blip r:embed="rId3"/>
          <a:srcRect l="3418" r="4441"/>
          <a:stretch>
            <a:fillRect/>
          </a:stretch>
        </p:blipFill>
        <p:spPr bwMode="auto">
          <a:xfrm>
            <a:off x="4572000" y="3143248"/>
            <a:ext cx="4357686" cy="3150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571480"/>
            <a:ext cx="8286808" cy="2246769"/>
          </a:xfrm>
          <a:prstGeom prst="rect">
            <a:avLst/>
          </a:prstGeom>
          <a:solidFill>
            <a:srgbClr val="00808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Метод проектов — это совместная деятельность учителя и учащихся, направленная на поиск решения возникшей проблемы, проблемной ситуации и реализацию полученных результатов в конкретном продукте.</a:t>
            </a:r>
            <a:endParaRPr lang="ru-RU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358246" cy="830997"/>
          </a:xfrm>
          <a:prstGeom prst="rect">
            <a:avLst/>
          </a:prstGeom>
          <a:solidFill>
            <a:srgbClr val="00808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Включать школьников в проектную деятельность следует постепенно, начиная с первого класса. </a:t>
            </a:r>
          </a:p>
        </p:txBody>
      </p:sp>
      <p:pic>
        <p:nvPicPr>
          <p:cNvPr id="12290" name="Picture 2" descr="https://ladushki-club.ru/wp-content/uploads/8/9/3/893d497c588ad6de8b4a187a109238db.jpeg"/>
          <p:cNvPicPr>
            <a:picLocks noChangeAspect="1" noChangeArrowheads="1"/>
          </p:cNvPicPr>
          <p:nvPr/>
        </p:nvPicPr>
        <p:blipFill>
          <a:blip r:embed="rId3"/>
          <a:srcRect l="1631" t="3678" r="1134"/>
          <a:stretch>
            <a:fillRect/>
          </a:stretch>
        </p:blipFill>
        <p:spPr bwMode="auto">
          <a:xfrm>
            <a:off x="3500430" y="2428868"/>
            <a:ext cx="5164564" cy="3616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321468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«Моя семья»</a:t>
            </a:r>
            <a:endParaRPr lang="ru-RU" sz="36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gas-kvas.com/uploads/posts/2023-02/1676823524_gas-kvas-com-p-risunok-na-temu-gerb-moei-semi-dlya-sada-42.jpg"/>
          <p:cNvPicPr>
            <a:picLocks noChangeAspect="1" noChangeArrowheads="1"/>
          </p:cNvPicPr>
          <p:nvPr/>
        </p:nvPicPr>
        <p:blipFill>
          <a:blip r:embed="rId4" cstate="print"/>
          <a:srcRect b="3444"/>
          <a:stretch>
            <a:fillRect/>
          </a:stretch>
        </p:blipFill>
        <p:spPr bwMode="auto">
          <a:xfrm>
            <a:off x="500034" y="1714488"/>
            <a:ext cx="3600000" cy="491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00562" y="350043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«Герб моей семьи»</a:t>
            </a:r>
            <a:endParaRPr lang="ru-RU" sz="36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://gym1.citycheb.ru/images/pic/patriot/2020/profess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428868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42976" y="1643050"/>
            <a:ext cx="720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«Мои родители профессионалы»</a:t>
            </a:r>
            <a:endParaRPr lang="ru-RU" sz="36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2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358246" cy="830997"/>
          </a:xfrm>
          <a:prstGeom prst="rect">
            <a:avLst/>
          </a:prstGeom>
          <a:solidFill>
            <a:srgbClr val="00808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</a:rPr>
              <a:t>К </a:t>
            </a:r>
            <a:r>
              <a:rPr lang="ru-RU" sz="2400" b="1" dirty="0" smtClean="0">
                <a:solidFill>
                  <a:srgbClr val="006666"/>
                </a:solidFill>
              </a:rPr>
              <a:t>3-му и 4-му </a:t>
            </a:r>
            <a:r>
              <a:rPr lang="ru-RU" sz="2400" b="1" dirty="0">
                <a:solidFill>
                  <a:srgbClr val="006666"/>
                </a:solidFill>
              </a:rPr>
              <a:t>классу ребята с удовольствием выполняют более сложные исследовательские </a:t>
            </a:r>
            <a:r>
              <a:rPr lang="ru-RU" sz="2400" b="1" dirty="0" smtClean="0">
                <a:solidFill>
                  <a:srgbClr val="006666"/>
                </a:solidFill>
              </a:rPr>
              <a:t>проекты.</a:t>
            </a:r>
            <a:endParaRPr 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50017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«Компьютер или книга?»</a:t>
            </a:r>
            <a:endParaRPr lang="ru-RU" sz="36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school72samara.ru/wp-content/uploads/2022/11/0-02-05-acb68713b195d530e5fbc4913aba947175c5eb26d9b005740269b962da1fac97_1fb2b919f3e1de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85992"/>
            <a:ext cx="5857916" cy="4393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71538" y="592933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«Косметика своими руками»</a:t>
            </a:r>
            <a:endParaRPr lang="ru-RU" sz="36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darfix.ru/wp-content/uploads/c/b/2/cb2aa5a675a1bbcce916c769ca9e61e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71612"/>
            <a:ext cx="6500858" cy="4339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http://old.eduvluki.ru/data/detsad/17/gallery/516/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571744"/>
            <a:ext cx="5072098" cy="3804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42844" y="185736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«Сколько сока в соке?»</a:t>
            </a:r>
            <a:endParaRPr lang="ru-RU" sz="36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142984"/>
            <a:ext cx="7143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66"/>
                </a:solidFill>
                <a:latin typeface="+mj-lt"/>
                <a:cs typeface="Times New Roman" pitchFamily="18" charset="0"/>
              </a:rPr>
              <a:t>Главная </a:t>
            </a:r>
            <a:r>
              <a:rPr lang="ru-RU" sz="2800" b="1" dirty="0">
                <a:solidFill>
                  <a:srgbClr val="006666"/>
                </a:solidFill>
                <a:latin typeface="+mj-lt"/>
                <a:cs typeface="Times New Roman" pitchFamily="18" charset="0"/>
              </a:rPr>
              <a:t>проблема в начальной школе – это отсутствие навыка поисковой </a:t>
            </a:r>
            <a:r>
              <a:rPr lang="ru-RU" sz="2800" b="1" dirty="0" smtClean="0">
                <a:solidFill>
                  <a:srgbClr val="006666"/>
                </a:solidFill>
                <a:latin typeface="+mj-lt"/>
                <a:cs typeface="Times New Roman" pitchFamily="18" charset="0"/>
              </a:rPr>
              <a:t>деятельности.</a:t>
            </a:r>
            <a:endParaRPr lang="ru-RU" sz="2800" b="1" dirty="0">
              <a:solidFill>
                <a:srgbClr val="00666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214554"/>
            <a:ext cx="730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>
                <a:solidFill>
                  <a:srgbClr val="006666"/>
                </a:solidFill>
              </a:rPr>
              <a:t>А также интереса к этому виду </a:t>
            </a:r>
            <a:r>
              <a:rPr lang="ru-RU" sz="2800" b="1" dirty="0" smtClean="0">
                <a:solidFill>
                  <a:srgbClr val="006666"/>
                </a:solidFill>
              </a:rPr>
              <a:t>деятельности.</a:t>
            </a:r>
            <a:endParaRPr lang="ru-RU" sz="2800" b="1" dirty="0">
              <a:solidFill>
                <a:srgbClr val="006666"/>
              </a:solidFill>
            </a:endParaRPr>
          </a:p>
        </p:txBody>
      </p:sp>
      <p:pic>
        <p:nvPicPr>
          <p:cNvPr id="18434" name="Picture 2" descr="https://455811.selcdn.ru/lovemother/uploads/2017/09/iStock_000054167766_Full-e1436822806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5929322" cy="33575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29322" y="3500438"/>
            <a:ext cx="3214678" cy="3416320"/>
          </a:xfrm>
          <a:prstGeom prst="rect">
            <a:avLst/>
          </a:prstGeom>
          <a:solidFill>
            <a:srgbClr val="008080">
              <a:alpha val="40000"/>
            </a:srgbClr>
          </a:solidFill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phenonet.ru/uploads/s/b/g/p/bgp93iiq5dyg/img/full_8VF1Hwn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429000"/>
            <a:ext cx="4572000" cy="3539430"/>
          </a:xfrm>
          <a:prstGeom prst="rect">
            <a:avLst/>
          </a:prstGeom>
          <a:solidFill>
            <a:srgbClr val="008080">
              <a:alpha val="40000"/>
            </a:srgbClr>
          </a:solidFill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6666"/>
              </a:solidFill>
            </a:endParaRPr>
          </a:p>
          <a:p>
            <a:endParaRPr lang="ru-RU" sz="2800" b="1" dirty="0">
              <a:solidFill>
                <a:srgbClr val="006666"/>
              </a:solidFill>
            </a:endParaRPr>
          </a:p>
          <a:p>
            <a:endParaRPr lang="ru-RU" sz="2800" b="1" dirty="0" smtClean="0">
              <a:solidFill>
                <a:srgbClr val="006666"/>
              </a:solidFill>
            </a:endParaRPr>
          </a:p>
          <a:p>
            <a:r>
              <a:rPr lang="ru-RU" sz="2800" b="1" dirty="0" smtClean="0">
                <a:solidFill>
                  <a:srgbClr val="008080"/>
                </a:solidFill>
              </a:rPr>
              <a:t>Зачем </a:t>
            </a:r>
            <a:r>
              <a:rPr lang="ru-RU" sz="2800" b="1" dirty="0">
                <a:solidFill>
                  <a:srgbClr val="008080"/>
                </a:solidFill>
              </a:rPr>
              <a:t>птицам зимой много перьев? </a:t>
            </a:r>
            <a:endParaRPr lang="ru-RU" sz="2800" b="1" dirty="0" smtClean="0">
              <a:solidFill>
                <a:srgbClr val="008080"/>
              </a:solidFill>
            </a:endParaRPr>
          </a:p>
          <a:p>
            <a:endParaRPr lang="ru-RU" sz="2800" b="1" dirty="0">
              <a:solidFill>
                <a:srgbClr val="006666"/>
              </a:solidFill>
            </a:endParaRPr>
          </a:p>
          <a:p>
            <a:endParaRPr lang="ru-RU" sz="2800" b="1" dirty="0" smtClean="0">
              <a:solidFill>
                <a:srgbClr val="006666"/>
              </a:solidFill>
            </a:endParaRPr>
          </a:p>
          <a:p>
            <a:r>
              <a:rPr lang="ru-RU" sz="2800" b="1" dirty="0" smtClean="0">
                <a:solidFill>
                  <a:srgbClr val="006666"/>
                </a:solidFill>
              </a:rPr>
              <a:t> </a:t>
            </a:r>
            <a:endParaRPr lang="ru-RU" sz="28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214338"/>
            <a:ext cx="4572000" cy="3643338"/>
          </a:xfrm>
          <a:prstGeom prst="rect">
            <a:avLst/>
          </a:prstGeom>
          <a:solidFill>
            <a:srgbClr val="339933">
              <a:alpha val="40000"/>
            </a:srgbClr>
          </a:solidFill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6666"/>
              </a:solidFill>
            </a:endParaRPr>
          </a:p>
          <a:p>
            <a:endParaRPr lang="ru-RU" sz="2800" b="1" dirty="0">
              <a:solidFill>
                <a:srgbClr val="006666"/>
              </a:solidFill>
            </a:endParaRPr>
          </a:p>
          <a:p>
            <a:endParaRPr lang="ru-RU" sz="2800" b="1" dirty="0" smtClean="0">
              <a:solidFill>
                <a:srgbClr val="006666"/>
              </a:solidFill>
            </a:endParaRPr>
          </a:p>
          <a:p>
            <a:r>
              <a:rPr lang="ru-RU" sz="2800" b="1" dirty="0" smtClean="0">
                <a:solidFill>
                  <a:srgbClr val="006666"/>
                </a:solidFill>
              </a:rPr>
              <a:t>Какие </a:t>
            </a:r>
            <a:r>
              <a:rPr lang="ru-RU" sz="2800" b="1" dirty="0">
                <a:solidFill>
                  <a:srgbClr val="006666"/>
                </a:solidFill>
              </a:rPr>
              <a:t>птицы обитают в нашем крае</a:t>
            </a:r>
            <a:r>
              <a:rPr lang="ru-RU" sz="2800" b="1" dirty="0" smtClean="0">
                <a:solidFill>
                  <a:srgbClr val="006666"/>
                </a:solidFill>
              </a:rPr>
              <a:t>?</a:t>
            </a:r>
          </a:p>
          <a:p>
            <a:endParaRPr lang="ru-RU" sz="2800" b="1" dirty="0">
              <a:solidFill>
                <a:srgbClr val="006666"/>
              </a:solidFill>
            </a:endParaRPr>
          </a:p>
          <a:p>
            <a:endParaRPr lang="ru-RU" sz="2800" b="1" dirty="0" smtClean="0">
              <a:solidFill>
                <a:srgbClr val="006666"/>
              </a:solidFill>
            </a:endParaRPr>
          </a:p>
          <a:p>
            <a:r>
              <a:rPr lang="ru-RU" sz="2800" b="1" dirty="0" smtClean="0">
                <a:solidFill>
                  <a:srgbClr val="006666"/>
                </a:solidFill>
              </a:rPr>
              <a:t> </a:t>
            </a:r>
            <a:endParaRPr lang="ru-RU" sz="28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29001"/>
            <a:ext cx="4572000" cy="3539430"/>
          </a:xfrm>
          <a:prstGeom prst="rect">
            <a:avLst/>
          </a:prstGeom>
          <a:solidFill>
            <a:srgbClr val="003366">
              <a:alpha val="50196"/>
            </a:srgbClr>
          </a:solidFill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6666"/>
              </a:solidFill>
            </a:endParaRPr>
          </a:p>
          <a:p>
            <a:endParaRPr lang="ru-RU" sz="2800" b="1" dirty="0">
              <a:solidFill>
                <a:srgbClr val="006666"/>
              </a:solidFill>
            </a:endParaRPr>
          </a:p>
          <a:p>
            <a:endParaRPr lang="ru-RU" sz="2800" b="1" dirty="0" smtClean="0">
              <a:solidFill>
                <a:srgbClr val="006666"/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Куда улетают птицы?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ru-RU" sz="2800" b="1" dirty="0">
              <a:solidFill>
                <a:srgbClr val="006666"/>
              </a:solidFill>
            </a:endParaRPr>
          </a:p>
          <a:p>
            <a:endParaRPr lang="ru-RU" sz="2800" b="1" dirty="0" smtClean="0">
              <a:solidFill>
                <a:srgbClr val="006666"/>
              </a:solidFill>
            </a:endParaRPr>
          </a:p>
          <a:p>
            <a:r>
              <a:rPr lang="ru-RU" sz="2800" b="1" dirty="0" smtClean="0">
                <a:solidFill>
                  <a:srgbClr val="006666"/>
                </a:solidFill>
              </a:rPr>
              <a:t> </a:t>
            </a:r>
            <a:endParaRPr lang="ru-RU" sz="28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de33c83-24c4-4f0f-85cc-d7e1c20480ae.jpg"/>
          <p:cNvPicPr>
            <a:picLocks noChangeAspect="1"/>
          </p:cNvPicPr>
          <p:nvPr/>
        </p:nvPicPr>
        <p:blipFill>
          <a:blip r:embed="rId4"/>
          <a:srcRect t="42708" b="12499"/>
          <a:stretch>
            <a:fillRect/>
          </a:stretch>
        </p:blipFill>
        <p:spPr>
          <a:xfrm>
            <a:off x="3643306" y="-214338"/>
            <a:ext cx="5500694" cy="53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3643306" cy="3643314"/>
          </a:xfrm>
          <a:prstGeom prst="rect">
            <a:avLst/>
          </a:prstGeom>
          <a:solidFill>
            <a:srgbClr val="3399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4" name="AutoShape 4" descr="blob:https://web.whatsapp.com/6de33c83-24c4-4f0f-85cc-d7e1c20480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blob:https://web.whatsapp.com/6de33c83-24c4-4f0f-85cc-d7e1c20480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blob:https://web.whatsapp.com/6de33c83-24c4-4f0f-85cc-d7e1c20480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42908" y="785794"/>
            <a:ext cx="3786214" cy="954107"/>
          </a:xfrm>
          <a:prstGeom prst="rect">
            <a:avLst/>
          </a:prstGeom>
          <a:solidFill>
            <a:srgbClr val="00808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над проектом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0" name="Picture 10" descr="https://www.maam.ru/upload/blogs/detsad-246886-1453741942.jpg"/>
          <p:cNvPicPr>
            <a:picLocks noChangeAspect="1" noChangeArrowheads="1"/>
          </p:cNvPicPr>
          <p:nvPr/>
        </p:nvPicPr>
        <p:blipFill>
          <a:blip r:embed="rId5"/>
          <a:srcRect l="3845" t="10580" r="3846" b="4776"/>
          <a:stretch>
            <a:fillRect/>
          </a:stretch>
        </p:blipFill>
        <p:spPr bwMode="auto">
          <a:xfrm>
            <a:off x="0" y="2500306"/>
            <a:ext cx="5356192" cy="4357694"/>
          </a:xfrm>
          <a:prstGeom prst="rect">
            <a:avLst/>
          </a:prstGeom>
          <a:noFill/>
        </p:spPr>
      </p:pic>
      <p:pic>
        <p:nvPicPr>
          <p:cNvPr id="20492" name="Picture 12" descr="https://i1.wp.com/maam.ru/upload/blogs/detsad-246886-1453741866.jpg"/>
          <p:cNvPicPr>
            <a:picLocks noChangeAspect="1" noChangeArrowheads="1"/>
          </p:cNvPicPr>
          <p:nvPr/>
        </p:nvPicPr>
        <p:blipFill>
          <a:blip r:embed="rId6"/>
          <a:srcRect l="7938" t="13226" r="2765"/>
          <a:stretch>
            <a:fillRect/>
          </a:stretch>
        </p:blipFill>
        <p:spPr bwMode="auto">
          <a:xfrm>
            <a:off x="4927224" y="4214818"/>
            <a:ext cx="4216776" cy="278608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143800" cy="461665"/>
          </a:xfrm>
          <a:prstGeom prst="rect">
            <a:avLst/>
          </a:prstGeom>
          <a:solidFill>
            <a:srgbClr val="00808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Поможем птицам зимой!</a:t>
            </a:r>
            <a:endParaRPr 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de33c83-24c4-4f0f-85cc-d7e1c20480ae.jpg"/>
          <p:cNvPicPr>
            <a:picLocks noChangeAspect="1"/>
          </p:cNvPicPr>
          <p:nvPr/>
        </p:nvPicPr>
        <p:blipFill>
          <a:blip r:embed="rId3"/>
          <a:srcRect l="16159" t="16667" b="57291"/>
          <a:stretch>
            <a:fillRect/>
          </a:stretch>
        </p:blipFill>
        <p:spPr>
          <a:xfrm>
            <a:off x="785786" y="928670"/>
            <a:ext cx="3610532" cy="2428892"/>
          </a:xfrm>
          <a:prstGeom prst="rect">
            <a:avLst/>
          </a:prstGeom>
        </p:spPr>
      </p:pic>
      <p:pic>
        <p:nvPicPr>
          <p:cNvPr id="6" name="Рисунок 5" descr="5018e94f-13be-4891-ba1a-1835aad1925c.jpg"/>
          <p:cNvPicPr>
            <a:picLocks noChangeAspect="1"/>
          </p:cNvPicPr>
          <p:nvPr/>
        </p:nvPicPr>
        <p:blipFill>
          <a:blip r:embed="rId4"/>
          <a:srcRect t="53126" b="21874"/>
          <a:stretch>
            <a:fillRect/>
          </a:stretch>
        </p:blipFill>
        <p:spPr>
          <a:xfrm>
            <a:off x="1857356" y="3429000"/>
            <a:ext cx="5937081" cy="3214686"/>
          </a:xfrm>
          <a:prstGeom prst="rect">
            <a:avLst/>
          </a:prstGeom>
        </p:spPr>
      </p:pic>
      <p:pic>
        <p:nvPicPr>
          <p:cNvPr id="7" name="Рисунок 6" descr="5018e94f-13be-4891-ba1a-1835aad1925c.jpg"/>
          <p:cNvPicPr>
            <a:picLocks noChangeAspect="1"/>
          </p:cNvPicPr>
          <p:nvPr/>
        </p:nvPicPr>
        <p:blipFill>
          <a:blip r:embed="rId4"/>
          <a:srcRect t="14583" b="50000"/>
          <a:stretch>
            <a:fillRect/>
          </a:stretch>
        </p:blipFill>
        <p:spPr>
          <a:xfrm>
            <a:off x="4786314" y="928670"/>
            <a:ext cx="3166467" cy="242889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184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Формирование коммуникативной компетенции младших школьников  в проектной деятельности.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Проектная деятельность способствует развитию коммуникативных умений межличностного взаимоотношения и направлена на актуализацию практико-коммуникативного компонента содержания образования в начальной школе.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2023-11-21T16:11:49Z</dcterms:created>
  <dcterms:modified xsi:type="dcterms:W3CDTF">2023-11-21T21:42:10Z</dcterms:modified>
</cp:coreProperties>
</file>