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80" r:id="rId3"/>
    <p:sldId id="281" r:id="rId4"/>
    <p:sldId id="264" r:id="rId5"/>
    <p:sldId id="274" r:id="rId6"/>
    <p:sldId id="273" r:id="rId7"/>
    <p:sldId id="275" r:id="rId8"/>
    <p:sldId id="276" r:id="rId9"/>
    <p:sldId id="277" r:id="rId10"/>
    <p:sldId id="282" r:id="rId11"/>
    <p:sldId id="288" r:id="rId12"/>
    <p:sldId id="289" r:id="rId13"/>
    <p:sldId id="290" r:id="rId14"/>
    <p:sldId id="271" r:id="rId15"/>
    <p:sldId id="272" r:id="rId16"/>
    <p:sldId id="278" r:id="rId17"/>
    <p:sldId id="284" r:id="rId18"/>
    <p:sldId id="283" r:id="rId19"/>
    <p:sldId id="279" r:id="rId20"/>
    <p:sldId id="286" r:id="rId21"/>
    <p:sldId id="287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07" autoAdjust="0"/>
  </p:normalViewPr>
  <p:slideViewPr>
    <p:cSldViewPr snapToGrid="0">
      <p:cViewPr varScale="1">
        <p:scale>
          <a:sx n="84" d="100"/>
          <a:sy n="84" d="100"/>
        </p:scale>
        <p:origin x="1838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5579" y="637953"/>
            <a:ext cx="7659014" cy="342368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семинар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тему «Технология проведения  современного урока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основе системно-деятельностного подхода»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1043" y="4297680"/>
            <a:ext cx="7388242" cy="2249424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3 </a:t>
            </a:r>
          </a:p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 атамана М.И. Платова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18.01.2024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Методологической основой ФГОС является системно-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Методологической основой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является системно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подход, который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 на развитие личности, формирование гражданской идентичности. Так как основной формой организации обучения является урок, то учителю необходимо знать принципы построения урока, примерную типологию уроков и критерии оценивания урока в рамках системно-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 </a:t>
            </a:r>
          </a:p>
        </p:txBody>
      </p:sp>
    </p:spTree>
    <p:extLst>
      <p:ext uri="{BB962C8B-B14F-4D97-AF65-F5344CB8AC3E}">
        <p14:creationId xmlns:p14="http://schemas.microsoft.com/office/powerpoint/2010/main" val="28359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может проводиться в традиционной 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нетрадиционной форме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урок должен быть основной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обучения и воспитания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разнообразить учебный процесс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нестандартными занятиями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необходимо, т. к. они помогут активизировать мыслительную деятельность учащихся, развить их творческие способности, повысить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учению.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это занятия, которые аккумулируют методы и приемы различных форм обучения. Они строятся на совместной деятельности педагога и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совместном поиске, на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отработке новых приемов с целью повышения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учебно-воспитательного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78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Выделим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виды нетрадиционных уроков: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(деловые, ролевые (как часть деловых)) (например,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уроки-суды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круглые столы, диспуты, конференции;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бинарные уроки;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уроки-исследования;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уроки-соревнования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уроки-семинары.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39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91689"/>
          </a:xfrm>
        </p:spPr>
        <p:txBody>
          <a:bodyPr>
            <a:noAutofit/>
          </a:bodyPr>
          <a:lstStyle/>
          <a:p>
            <a:pPr marL="0" indent="0"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Бинарный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 – 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учебное занятие, объединяющее содержание двух предметов, это форма реализации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48839"/>
            <a:ext cx="7886700" cy="4028123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Бинарный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основывается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связях, интеграции предметов, предполагает использование сплава из различных педагогических технологий. Является важным этапом в формировании мировоззрения учащихся, развитии их мышления. Ведут его два или несколько специалистов-предметников. </a:t>
            </a:r>
          </a:p>
        </p:txBody>
      </p:sp>
    </p:spTree>
    <p:extLst>
      <p:ext uri="{BB962C8B-B14F-4D97-AF65-F5344CB8AC3E}">
        <p14:creationId xmlns:p14="http://schemas.microsoft.com/office/powerpoint/2010/main" val="31987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A3C66-00F7-6807-3CC9-CB4AFDC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1"/>
            <a:ext cx="7886700" cy="12984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сложным педагогическим объектом. Как и всякие сложные объекты, уроки могут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разделены на типы по различным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2B109A-48F2-87BE-2E9E-6104D7391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7049"/>
            <a:ext cx="7886700" cy="44988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следующие типы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по ФГОС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62458"/>
              </p:ext>
            </p:extLst>
          </p:nvPr>
        </p:nvGraphicFramePr>
        <p:xfrm>
          <a:off x="813816" y="2093975"/>
          <a:ext cx="7872984" cy="415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492">
                  <a:extLst>
                    <a:ext uri="{9D8B030D-6E8A-4147-A177-3AD203B41FA5}">
                      <a16:colId xmlns:a16="http://schemas.microsoft.com/office/drawing/2014/main" val="3735078160"/>
                    </a:ext>
                  </a:extLst>
                </a:gridCol>
                <a:gridCol w="3936492">
                  <a:extLst>
                    <a:ext uri="{9D8B030D-6E8A-4147-A177-3AD203B41FA5}">
                      <a16:colId xmlns:a16="http://schemas.microsoft.com/office/drawing/2014/main" val="1384751724"/>
                    </a:ext>
                  </a:extLst>
                </a:gridCol>
              </a:tblGrid>
              <a:tr h="75074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Типы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уроков по ФГОС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Типы уроков  (старая формулировка)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497626"/>
                  </a:ext>
                </a:extLst>
              </a:tr>
              <a:tr h="8595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 «открытия нового знания» ( ОНЗ)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Урок изучения нового знания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97478"/>
                  </a:ext>
                </a:extLst>
              </a:tr>
              <a:tr h="750741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Урок рефлексии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Урок совершенствования ЗУН, урок закрепления ЗУН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914819"/>
                  </a:ext>
                </a:extLst>
              </a:tr>
              <a:tr h="750741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Урок методологической направленности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Урок обобщения и систематизации  знаний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96261"/>
                  </a:ext>
                </a:extLst>
              </a:tr>
              <a:tr h="750741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Урок развивающего контроля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Урок контроля ЗУН, урок коррекции ЗУН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08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702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A826F-C30F-9B78-1BBE-EC8FD4D2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5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 — основная форма организации обучения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93613-3FD2-A579-0F8E-16DD9CE07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1017"/>
            <a:ext cx="7886700" cy="49059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возникающие при составлении проекта (сценария урока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цели урока и обеспечить их достижение;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учебный материал отобрать и как подвергнуть его дидактической обработке;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методы и средства выбрать;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организовать собственную деятельность и деятельность учеников;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сделать, чтобы взаимодействие всех этих компонентов привело к определенной системе знаний и ценностных ориентаций. </a:t>
            </a:r>
          </a:p>
        </p:txBody>
      </p:sp>
    </p:spTree>
    <p:extLst>
      <p:ext uri="{BB962C8B-B14F-4D97-AF65-F5344CB8AC3E}">
        <p14:creationId xmlns:p14="http://schemas.microsoft.com/office/powerpoint/2010/main" val="3763683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424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системно-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на уроке</a:t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42416"/>
            <a:ext cx="7886700" cy="5815584"/>
          </a:xfrm>
        </p:spPr>
        <p:txBody>
          <a:bodyPr>
            <a:noAutofit/>
          </a:bodyPr>
          <a:lstStyle/>
          <a:p>
            <a:pPr mar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должен проходить поэтапно: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Озвучивание темы урока, его цели и содержани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 Педагог должен рассказать, какие знания и умения получат ученики, а также перечислить виды деятельности, которые будут использованы на занятии.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этап занятия – мотивационный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активизирует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познавательную деятельность подопечных, используя различные приемы и методы,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в которых дети будут самостоятельно осуществлять познавательную деятельность и сотрудничать друг с другом, настраиваясь на «ситуацию успеха».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учебного материала по теме занятия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способствует развитию учеников. Проектирование способа, схемы и алгоритма решения поставленных задач происходят коллективно.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познавательной деятельности и взаимодействия учеников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Также важно, чтобы каждый обучающийся успел поработать на уроке индивидуально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методов обучения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 рассказывает, как фильтровать информацию из различных источников,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печатных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изданий и Интернета, систематизировать данные посредством таблиц, графиков и диаграмм.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анализа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ученики самостоятельно оценивают ее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210290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4593"/>
            <a:ext cx="7886700" cy="6217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открытия нового 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786384"/>
            <a:ext cx="8330184" cy="55138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учащихся умений реализации новых способов действия.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цель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понятийной базы за счет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нее новых элементов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788380"/>
              </p:ext>
            </p:extLst>
          </p:nvPr>
        </p:nvGraphicFramePr>
        <p:xfrm>
          <a:off x="411480" y="2185417"/>
          <a:ext cx="8449056" cy="4471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9056">
                  <a:extLst>
                    <a:ext uri="{9D8B030D-6E8A-4147-A177-3AD203B41FA5}">
                      <a16:colId xmlns:a16="http://schemas.microsoft.com/office/drawing/2014/main" val="2360587478"/>
                    </a:ext>
                  </a:extLst>
                </a:gridCol>
              </a:tblGrid>
              <a:tr h="65155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Этапы урока «открытия нового знания»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1964813120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мотивации (самоопределения) к учебной деятельности.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713942698"/>
                  </a:ext>
                </a:extLst>
              </a:tr>
              <a:tr h="6792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актуализация и фиксирование индивидуального затруднения в пробном действии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3548598637"/>
                  </a:ext>
                </a:extLst>
              </a:tr>
              <a:tr h="40612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выявления места и причины затруднения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257037682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построения проекта выхода из затруднения.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3948686641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реализации построенного проекта.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356922073"/>
                  </a:ext>
                </a:extLst>
              </a:tr>
              <a:tr h="6099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первичного закрепления с проговариванием во внешней речи.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2131879511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самостоятельной работы с самопроверкой по эталону.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392209925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включения в систему знаний и повторения.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1294999298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рефлексии учебной деятельности на уроке.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86" marR="56686" marT="0" marB="0"/>
                </a:tc>
                <a:extLst>
                  <a:ext uri="{0D108BD9-81ED-4DB2-BD59-A6C34878D82A}">
                    <a16:rowId xmlns:a16="http://schemas.microsoft.com/office/drawing/2014/main" val="2551545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903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482" y="128017"/>
            <a:ext cx="7886700" cy="7955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отработки умений и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94944"/>
            <a:ext cx="7886700" cy="5482019"/>
          </a:xfrm>
        </p:spPr>
        <p:txBody>
          <a:bodyPr/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цель: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закрепление и при необходимости коррекция изученных способов действий - понятий, алгоритмов и </a:t>
            </a:r>
            <a:r>
              <a:rPr lang="ru-RU" dirty="0"/>
              <a:t>т.д.</a:t>
            </a:r>
            <a:br>
              <a:rPr lang="ru-RU" dirty="0"/>
            </a:br>
            <a:endParaRPr lang="ru-RU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91171"/>
              </p:ext>
            </p:extLst>
          </p:nvPr>
        </p:nvGraphicFramePr>
        <p:xfrm>
          <a:off x="557784" y="2971799"/>
          <a:ext cx="8158733" cy="3459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8733">
                  <a:extLst>
                    <a:ext uri="{9D8B030D-6E8A-4147-A177-3AD203B41FA5}">
                      <a16:colId xmlns:a16="http://schemas.microsoft.com/office/drawing/2014/main" val="1821482783"/>
                    </a:ext>
                  </a:extLst>
                </a:gridCol>
              </a:tblGrid>
              <a:tr h="3931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Этапы урока рефлексии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892779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мотивации (самоопределения) к коррекционной деятельности.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905420"/>
                  </a:ext>
                </a:extLst>
              </a:tr>
              <a:tr h="28969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актуализации и пробного учебного действия.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015689"/>
                  </a:ext>
                </a:extLst>
              </a:tr>
              <a:tr h="28969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локализации индивидуальных затруднений.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858637"/>
                  </a:ext>
                </a:extLst>
              </a:tr>
              <a:tr h="28969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построения проекта коррекции выявленных затруднений.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248918"/>
                  </a:ext>
                </a:extLst>
              </a:tr>
              <a:tr h="28969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реализации построенного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7417501"/>
                  </a:ext>
                </a:extLst>
              </a:tr>
              <a:tr h="28969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обобщения затруднений во внешней речи.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474827"/>
                  </a:ext>
                </a:extLst>
              </a:tr>
              <a:tr h="28969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самостоятельной работы с самопроверкой по эталону.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343403"/>
                  </a:ext>
                </a:extLst>
              </a:tr>
              <a:tr h="28969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.Этап включения в систему знаний и повторения.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09024"/>
                  </a:ext>
                </a:extLst>
              </a:tr>
              <a:tr h="56489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рефлексии учебной деятельности на уроке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382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8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378" y="41999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применения системно-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</a:t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классифицируются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27632"/>
            <a:ext cx="7886700" cy="4549331"/>
          </a:xfrm>
        </p:spPr>
        <p:txBody>
          <a:bodyPr>
            <a:normAutofit lnSpcReduction="10000"/>
          </a:bodyPr>
          <a:lstStyle/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Ученики способны к самостоятельному обучению, у них развивается мотивация на получение знаний, формируются собственные позиции.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 познают науки, учатся регулировать свою деятельность, общаются с учителями и другими участниками учебного процесса.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Ученики получают базовые знания и навыки по их преобразованию для дальнейшего практического применения, формируется целостная картина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57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етодического семинара: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Осознание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основных критериев современного урока в свете внедрения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Повышение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педагогов к использованию системно-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в обучении.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Осознание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повышения уровня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 педагогов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000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вашему вниманию технологические карты (разработки) уроков, внеклассных мероприятий, подготовленные педагогами</a:t>
            </a:r>
          </a:p>
          <a:p>
            <a:pPr marL="0" indent="450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3 </a:t>
            </a:r>
          </a:p>
          <a:p>
            <a:pPr marL="0" indent="450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 атамана М.И. Платова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основе системно-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4150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уроков (внеклассных мероприятий)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084" y="1600200"/>
            <a:ext cx="7886700" cy="4540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Внеклассное мероприятие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«Праздник осени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2 классе </a:t>
            </a:r>
          </a:p>
          <a:p>
            <a:pPr marL="0" indent="0" algn="r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Ластовская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Внеклассное мероприятие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«Казачья сторона»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4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Крюкова И.А.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Внеклассное мероприятие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«Казачьи забавы»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Черкис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Урок русского языка в 7 классе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теме: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«Деепричастие. Запятые при деепричастном обороте»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Полянская Т.Ч.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Урок химии в 8 классе по теме: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«Оксиды, их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номенклатура»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Яицкая Е.Н.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Урок математики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 по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теме: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«Прямоугольник, квадрат: свойство сторон, углов, диагоналей»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Полякова О.А.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91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материалами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Методического семинара можно ознакомиться на сайте школы в разделе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работа»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ссылке: 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/>
              <a:t>https://sch3novoch.siteedu.ru/partition/118977/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557016"/>
            <a:ext cx="7886700" cy="22037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sz="7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сотрудничество!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3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7744"/>
            <a:ext cx="7886700" cy="120700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етодического семинара: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Повышение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педагогов на применение современных технологий в учебном процессе.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взаимодействия учителя и учащихся в учебно-воспитательном процессе.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условий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активного взаимодействия всех участников педагогического процесса</a:t>
            </a:r>
          </a:p>
          <a:p>
            <a:pPr indent="450000" algn="just">
              <a:lnSpc>
                <a:spcPct val="100000"/>
              </a:lnSpc>
              <a:spcBef>
                <a:spcPts val="0"/>
              </a:spcBef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6676" y="217932"/>
            <a:ext cx="8627576" cy="6374892"/>
          </a:xfrm>
          <a:prstGeom prst="roundRect">
            <a:avLst>
              <a:gd name="adj" fmla="val 218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192" y="1222744"/>
            <a:ext cx="8270543" cy="47630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«Нужно, чтобы дети, по возможности, учились самостоятельно, а учитель руководил этим самостоятельным процессом и давал для него материал»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К.Д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Ушинский </a:t>
            </a:r>
          </a:p>
        </p:txBody>
      </p:sp>
    </p:spTree>
    <p:extLst>
      <p:ext uri="{BB962C8B-B14F-4D97-AF65-F5344CB8AC3E}">
        <p14:creationId xmlns:p14="http://schemas.microsoft.com/office/powerpoint/2010/main" val="63758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системно-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системно-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в обучении впервые появилось в 1985 г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Особенный вклад в разработку методики внесли классики отечественной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науки: 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Г. Ананьев, Л. С. Выготский,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Ф. Ломов, Л. В.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Занков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В. Давыдов, Д. Б.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251341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882" y="128017"/>
            <a:ext cx="7886700" cy="138988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– это способ организации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условиях реализации ФГОС ориентирован на самостоятельную, ресурсную и всестороннюю познавательную деятельность ученика. Особое значение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придается активному, разностороннему и, как правило, самостоятельному процессу получения знаний учеником. Метод базируется на постепенном переходе от информационного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к знанию действия.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ставит цели, решает задачи и несет ответственность за итоги своей деятельности. То есть главное в том, чтобы обучающийся умел учиться. Следовательно, учебную деятельность следует рассматривать как универсальный инструмент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36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088" y="146305"/>
            <a:ext cx="7811262" cy="13990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НОО, ООО, СОО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базируется на методологии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подразумевает: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4809744"/>
          </a:xfrm>
        </p:spPr>
        <p:txBody>
          <a:bodyPr>
            <a:noAutofit/>
          </a:bodyPr>
          <a:lstStyle/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 развитие в учащихся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таких качеств личности, которые отвечают требованиям современного информационного общества.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стратегии социального проектирования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конструирования.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федеральных государственных стандартов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сфере образования.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Решающую роль содержания образования и методов организации учебных процессов и сотрудничества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помогают достичь поставленных целей, связанных с личностным, социальным и познавательным развитием учеников.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личных возрастных, психологических и физиологических качеств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подопечных.</a:t>
            </a:r>
          </a:p>
          <a:p>
            <a:pPr marL="0" lv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 системно-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подходе принципа преемственности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образования, а именно дошкольного, начального общего, основного и среднего (полного) общего.</a:t>
            </a:r>
          </a:p>
          <a:p>
            <a:pPr marL="0" indent="-4500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разнообразных индивидуальных образовательных траекторий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776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8017"/>
            <a:ext cx="7886700" cy="9875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реализации системно-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71016"/>
            <a:ext cx="7886700" cy="5394960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подход: новые знания не даются в готовом виде!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«открывают» их сами в процессе самостоятельной исследовательской деятельности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педагога: организация учебной деятельности, позволяющей формировать у учащихся потребности и способности в осуществлении творческого преобразования учебного материала с целью овладения новыми знаниями в результате собственного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поиска.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элемент системно-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подхода: ситуация актуального активизирующего затруднения, организованная деятельность по выдвижению идей, гипотез, версий, целью которой является получение личного образовательного результата, выраженного в продуктах деятельности (схемах, моделях, текстах, проектах и пр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умения учителя: конструирование эвристической ситуации, применение методов, которые позволяют учащемуся самому искать и осознавать подходящие для него способы решения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7377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6305"/>
            <a:ext cx="7886700" cy="8869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базируется на следующих принципах: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33272"/>
            <a:ext cx="7886700" cy="5715000"/>
          </a:xfrm>
        </p:spPr>
        <p:txBody>
          <a:bodyPr>
            <a:normAutofit fontScale="25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деятельности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Специалисты должны создать условия образовательного процесса, в рамках которых ученики будут самостоятельно искать информацию, а не получать ее от учителя. Таким образом, обучающиеся проявляют активность, учатся пользоваться разнообразными источниками, а также применять имеющиеся у них знания на практике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непрерывности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 ним понимается преемственность между всеми ступенями и этапами образовательного процесса на уровне содержания, методики и технологии.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системности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способствует формированию у учеников целостной картины мира. Системно-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на уроках подразумевает подачу теоретического материала на стыке наук.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минимакса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Ученикам предлагают максимальные возможности обучения, при этом программа усваивается лишь на минимальном уровне, закрепленным ФГОС.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у учащихся способности к рассмотрению разных вариантов и принятию решений в ситуациях выбора.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психологического комфорта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Специалисты в рамках системно-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обязаны выполнять требование о создании доброжелательной атмосферы. Отсутствие стрессовых ситуаций на уроках позволит ученикам максимально полно усваивать информацию.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творчества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рамках которого дети приобретают собственный опыт. Происходит стимулирование творческих способностей и подходов для решения различных задач, поставленных перед учениками.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948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1231</Words>
  <Application>Microsoft Office PowerPoint</Application>
  <PresentationFormat>Экран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Методический семинар  на тему «Технология проведения  современного урока  на основе системно-деятельностного подхода»  </vt:lpstr>
      <vt:lpstr>Цель методического семинара: </vt:lpstr>
      <vt:lpstr>   Задачи методического семинара:   </vt:lpstr>
      <vt:lpstr>Презентация PowerPoint</vt:lpstr>
      <vt:lpstr>Понятие системно-деятельностного подхода</vt:lpstr>
      <vt:lpstr>Системно-деятельностный подход – это способ организации образовательного процесса </vt:lpstr>
      <vt:lpstr>Федеральные государственные образовательные стандарты  НОО, ООО, СОО базируется на методологии  системно-деятельностного подхода. Системно-деятельностный подход подразумевает: </vt:lpstr>
      <vt:lpstr>Особенности реализации системно-деятельностного подхода</vt:lpstr>
      <vt:lpstr>Системно-деятельностный подход базируется на следующих принципах: </vt:lpstr>
      <vt:lpstr>Методологической основой ФГОС является системно-деятельностный подход</vt:lpstr>
      <vt:lpstr>Урок может проводиться в традиционной и нетрадиционной форме</vt:lpstr>
      <vt:lpstr>Выделим следующие виды нетрадиционных уроков: </vt:lpstr>
      <vt:lpstr>Например, Бинарный урок –  это учебное занятие, объединяющее содержание двух предметов, это форма реализации межпредметных связей.</vt:lpstr>
      <vt:lpstr>Урок является сложным педагогическим объектом. Как и всякие сложные объекты, уроки могут быть разделены на типы по различным признакам </vt:lpstr>
      <vt:lpstr>Урок — основная форма организации обучения</vt:lpstr>
      <vt:lpstr>Реализация системно-деятельностного подхода на уроке </vt:lpstr>
      <vt:lpstr>Урок открытия нового знания</vt:lpstr>
      <vt:lpstr>Урок отработки умений и рефлексии </vt:lpstr>
      <vt:lpstr>Результаты применения системно-деятельностного подхода классифицируются на: </vt:lpstr>
      <vt:lpstr>Заключение</vt:lpstr>
      <vt:lpstr>Темы уроков (внеклассных мероприятий)</vt:lpstr>
      <vt:lpstr>С материалами Методического семинара можно ознакомиться на сайте школы в разделе  «Методическая работа» по ссылке:  https://sch3novoch.siteedu.ru/partition/118977/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Учитель</cp:lastModifiedBy>
  <cp:revision>174</cp:revision>
  <dcterms:created xsi:type="dcterms:W3CDTF">2014-11-21T11:00:06Z</dcterms:created>
  <dcterms:modified xsi:type="dcterms:W3CDTF">2024-01-17T10:35:21Z</dcterms:modified>
</cp:coreProperties>
</file>