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0" r:id="rId6"/>
    <p:sldId id="268" r:id="rId7"/>
    <p:sldId id="270" r:id="rId8"/>
    <p:sldId id="272" r:id="rId9"/>
    <p:sldId id="257" r:id="rId10"/>
    <p:sldId id="264" r:id="rId11"/>
    <p:sldId id="27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 custScaleY="115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ScaleY="106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LinFactNeighborX="-3516" custLinFactNeighborY="17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0627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89030" y="22513"/>
          <a:ext cx="404643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59980"/>
        <a:ext cx="3971498" cy="692586"/>
      </dsp:txXfrm>
    </dsp:sp>
    <dsp:sp modelId="{F7F31933-A9AC-45BE-AA1A-F1717B6FEEB8}">
      <dsp:nvSpPr>
        <dsp:cNvPr id="0" name=""/>
        <dsp:cNvSpPr/>
      </dsp:nvSpPr>
      <dsp:spPr>
        <a:xfrm>
          <a:off x="0" y="158563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89030" y="1201873"/>
          <a:ext cx="404643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1239340"/>
        <a:ext cx="3971498" cy="692586"/>
      </dsp:txXfrm>
    </dsp:sp>
    <dsp:sp modelId="{263CD464-FE2C-4D7E-8C9E-EA740CF06716}">
      <dsp:nvSpPr>
        <dsp:cNvPr id="0" name=""/>
        <dsp:cNvSpPr/>
      </dsp:nvSpPr>
      <dsp:spPr>
        <a:xfrm>
          <a:off x="0" y="288675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89030" y="2381233"/>
          <a:ext cx="4046432" cy="889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" y="2424644"/>
        <a:ext cx="3959610" cy="802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9525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92946" y="40972"/>
          <a:ext cx="4101253" cy="85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76" y="82602"/>
        <a:ext cx="4017993" cy="769540"/>
      </dsp:txXfrm>
    </dsp:sp>
    <dsp:sp modelId="{F7F31933-A9AC-45BE-AA1A-F1717B6FEEB8}">
      <dsp:nvSpPr>
        <dsp:cNvPr id="0" name=""/>
        <dsp:cNvSpPr/>
      </dsp:nvSpPr>
      <dsp:spPr>
        <a:xfrm>
          <a:off x="0" y="171997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92946" y="1321453"/>
          <a:ext cx="4101253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1360361"/>
        <a:ext cx="4023437" cy="719224"/>
      </dsp:txXfrm>
    </dsp:sp>
    <dsp:sp modelId="{263CD464-FE2C-4D7E-8C9E-EA740CF06716}">
      <dsp:nvSpPr>
        <dsp:cNvPr id="0" name=""/>
        <dsp:cNvSpPr/>
      </dsp:nvSpPr>
      <dsp:spPr>
        <a:xfrm>
          <a:off x="0" y="294469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92946" y="2546173"/>
          <a:ext cx="4101253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2585081"/>
        <a:ext cx="4023437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2615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351470" y="47736"/>
          <a:ext cx="5099897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086" y="69352"/>
        <a:ext cx="5056665" cy="399568"/>
      </dsp:txXfrm>
    </dsp:sp>
    <dsp:sp modelId="{F7F31933-A9AC-45BE-AA1A-F1717B6FEEB8}">
      <dsp:nvSpPr>
        <dsp:cNvPr id="0" name=""/>
        <dsp:cNvSpPr/>
      </dsp:nvSpPr>
      <dsp:spPr>
        <a:xfrm>
          <a:off x="0" y="9419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364278" y="720533"/>
          <a:ext cx="5099897" cy="442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742149"/>
        <a:ext cx="5056665" cy="399568"/>
      </dsp:txXfrm>
    </dsp:sp>
    <dsp:sp modelId="{263CD464-FE2C-4D7E-8C9E-EA740CF06716}">
      <dsp:nvSpPr>
        <dsp:cNvPr id="0" name=""/>
        <dsp:cNvSpPr/>
      </dsp:nvSpPr>
      <dsp:spPr>
        <a:xfrm>
          <a:off x="0" y="16223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364278" y="1400933"/>
          <a:ext cx="5099897" cy="442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1422549"/>
        <a:ext cx="505666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?w=wall-30558759_36178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&#1075;&#1086;&#1076;&#1091;&#1095;&#1080;&#1090;&#1077;&#1083;&#1103;.&#1088;&#1092;/vote" TargetMode="External"/><Relationship Id="rId4" Type="http://schemas.openxmlformats.org/officeDocument/2006/relationships/hyperlink" Target="https://pedsovet.org/article/17-konkursov-dla-pedagogov-v-kotoryh-stoit-poucastvovat-v-2023-go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8656" y="1417936"/>
            <a:ext cx="70294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целевой модели наставничества</a:t>
            </a:r>
          </a:p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образовательных  </a:t>
            </a:r>
            <a:r>
              <a:rPr lang="ru-RU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организациях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4096" y="6122258"/>
            <a:ext cx="34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Новочеркасск, 2023 г.</a:t>
            </a:r>
            <a:endParaRPr lang="ru-RU" sz="280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31" y="229568"/>
            <a:ext cx="5628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Указ 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Президента Российской Федерации от 27.06.2022 № 401 "О проведении в Российской Федерации Года педагога и наставника"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1231900"/>
            <a:ext cx="5454803" cy="4474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1768" b="3086"/>
          <a:stretch/>
        </p:blipFill>
        <p:spPr>
          <a:xfrm>
            <a:off x="7755467" y="0"/>
            <a:ext cx="4318000" cy="31919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27" t="6183" r="5334" b="2957"/>
          <a:stretch/>
        </p:blipFill>
        <p:spPr>
          <a:xfrm>
            <a:off x="5757334" y="3606800"/>
            <a:ext cx="6273800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6250"/>
          <a:stretch/>
        </p:blipFill>
        <p:spPr>
          <a:xfrm>
            <a:off x="5927850" y="237067"/>
            <a:ext cx="5799666" cy="4013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122" y="1463513"/>
            <a:ext cx="5571066" cy="42473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Дорогие друзья, в Год педагога и наставника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России совместно с VK запустили акцию «Учить. Вдохновлять. Развивать»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( </a:t>
            </a:r>
            <a:r>
              <a:rPr lang="ru-RU" u="sng" dirty="0" smtClean="0">
                <a:latin typeface="-apple-system"/>
                <a:hlinkClick r:id="rId3"/>
              </a:rPr>
              <a:t>https</a:t>
            </a:r>
            <a:r>
              <a:rPr lang="ru-RU" u="sng" dirty="0">
                <a:latin typeface="-apple-system"/>
                <a:hlinkClick r:id="rId3"/>
              </a:rPr>
              <a:t>://</a:t>
            </a:r>
            <a:r>
              <a:rPr lang="ru-RU" u="sng" dirty="0" smtClean="0">
                <a:latin typeface="-apple-system"/>
                <a:hlinkClick r:id="rId3"/>
              </a:rPr>
              <a:t>vk.com/minprosvet?w=wall-30558759_361783</a:t>
            </a:r>
            <a:r>
              <a:rPr lang="ru-RU" u="sng" dirty="0" smtClean="0">
                <a:latin typeface="-apple-system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). </a:t>
            </a: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участия в ней нужно только поделиться своей историей или поблагодарить своего любимого наставника. Сделать это можно в течение всего этого года. Лучшие публикации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разместит у себя в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Делитесь своим опытом, своими наблюдениями. Ведь это так ценно. Кому-то это поможет найти ту самую «золотую середину».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5110665"/>
            <a:ext cx="5600506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Конкурсы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для педагогов, в которых стоит поучаствовать в 2023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году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pedsovet.org/article/17-konkursov-dla-pedagogov-v-kotoryh-stoit-poucastvovat-v-2023-godu</a:t>
            </a:r>
            <a:endParaRPr lang="ru-RU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1303" y="3044455"/>
            <a:ext cx="2817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ru-RU" dirty="0" err="1">
                <a:hlinkClick r:id="rId5"/>
              </a:rPr>
              <a:t>годучителя.рф</a:t>
            </a:r>
            <a:r>
              <a:rPr lang="ru-RU" dirty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vote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/>
          <a:stretch/>
        </p:blipFill>
        <p:spPr>
          <a:xfrm>
            <a:off x="261122" y="237067"/>
            <a:ext cx="5571066" cy="10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710" b="363"/>
          <a:stretch/>
        </p:blipFill>
        <p:spPr>
          <a:xfrm>
            <a:off x="86527" y="1142175"/>
            <a:ext cx="3698073" cy="3599158"/>
          </a:xfrm>
          <a:prstGeom prst="rect">
            <a:avLst/>
          </a:prstGeom>
        </p:spPr>
      </p:pic>
      <p:pic>
        <p:nvPicPr>
          <p:cNvPr id="2050" name="Picture 2" descr="https://i.pinimg.com/736x/a9/22/84/a922844233a58fa813db8b114af949ea--platinum-group-self-c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3993"/>
          <a:stretch/>
        </p:blipFill>
        <p:spPr bwMode="auto">
          <a:xfrm>
            <a:off x="7902576" y="1142175"/>
            <a:ext cx="4170891" cy="38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udrosti.ucoz.ru/_pu/51/93519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66" y="2794000"/>
            <a:ext cx="3811377" cy="38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6025" y="21884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34" y="1292863"/>
            <a:ext cx="8153400" cy="4456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825" y="132930"/>
            <a:ext cx="8497888" cy="9239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условий, ресурсов и процессов, необходимых для реализации процесса наставничества и достижения поставленной цели в образовательных организациях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5534" y="6350167"/>
            <a:ext cx="60960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17 января – Международный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день наставничества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3" y="6034918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2" y="169333"/>
            <a:ext cx="9186335" cy="14308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2531" y="2377070"/>
            <a:ext cx="364913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общего и профессионального образования Ростовской области   №6 от 01.04.2022 «Об утверждении Положения о региональной системе научно- методического сопровождения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57133" y="3843285"/>
            <a:ext cx="364913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министерства общего и профессионального образования Ростовской области   №7 от 01.04.2022 «Об утверждении положения о региональной (целевой модели) наставничества педагогических работников образования»,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эффективной реализации национального проекта «Образование», создания условий для развития кадрового потенциала и профессионального роста педагогических работников и управленческих кадров муниципальной системы образования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20555" y="2699423"/>
            <a:ext cx="313266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Управления образования Администрации города Новочеркасска от 19.04.2022 № 252 «Об утверждении Положения о системе (целевой модели) наставничества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назначенных руководителей и педагогических работников в образовательных организациях города Новочеркасска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5063" y="1720786"/>
            <a:ext cx="246407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35397" y="1720786"/>
            <a:ext cx="27029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573" y="2681870"/>
            <a:ext cx="298730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16.12.2020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Р-174 «Об утверждении Концепции создания единой федеральной системы научно-методического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управленческих кадров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826" y="1720786"/>
            <a:ext cx="24188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94760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469033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50466" y="2121921"/>
            <a:ext cx="262467" cy="244959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1" y="76643"/>
            <a:ext cx="11921065" cy="7281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(целевой модели) наставничества педагогических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предусматривает разработку,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локальных актов образовательной организации в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628220" y="1968357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-808220" y="2511559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753104" y="3214356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1862C-638F-4A67-B91D-4022702D6494}"/>
              </a:ext>
            </a:extLst>
          </p:cNvPr>
          <p:cNvSpPr txBox="1"/>
          <p:nvPr/>
        </p:nvSpPr>
        <p:spPr>
          <a:xfrm>
            <a:off x="9578866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354" y="1829361"/>
            <a:ext cx="206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положения о системе наставничества педагогических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образовательной организации»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98351" y="1759058"/>
            <a:ext cx="161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81839" y="1684796"/>
            <a:ext cx="1569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(план мероприятий) по реализации Положения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02987" y="1684796"/>
            <a:ext cx="191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Приказ(ы) о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878D52D-5884-490C-9764-1C5996264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95269"/>
              </p:ext>
            </p:extLst>
          </p:nvPr>
        </p:nvGraphicFramePr>
        <p:xfrm>
          <a:off x="344410" y="2030384"/>
          <a:ext cx="11703656" cy="350162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231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095133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3312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З 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101629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Федеральная, региональная, муниципальная  и школьная  локальная нормативно - правовая база в сфере наставничества педагогических работников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(приказы «Об утверждении положения о системе наставничества педагогических работников в образовательной организации», «О закреплении наставнических пар» (в разрезе уровней образования) , Положение о системе наставничества педагогических работников в образовательной организации, Дорожная карта)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 наставников и наставляемых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(обратить внимание на наличие согласия о персональных данных)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!!!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реализуемых персонализированных программах наставничества педагогических работников, лучшие кейсы персонализированных программ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рекомендации, методические материалы для наставников и наставляемых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Новости и анонсы мероприятий и программ наставничества педагогических работников в образовательной организации и др.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8799" y="206044"/>
            <a:ext cx="1148926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Информация , которая должна быть размещена в сети Интернет, о реализации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системы (целевой модели) наставничества педагогических работников в образовательных организациях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6199" y="1029601"/>
            <a:ext cx="9313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официальном сайте организации </a:t>
            </a:r>
            <a:r>
              <a:rPr lang="ru-RU" dirty="0" smtClean="0"/>
              <a:t>создается </a:t>
            </a:r>
            <a:r>
              <a:rPr lang="ru-RU" dirty="0"/>
              <a:t>специальный раздел (рубрика).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2" y="941464"/>
            <a:ext cx="999831" cy="999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3945" y="2030384"/>
            <a:ext cx="482243" cy="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18534"/>
            <a:ext cx="115654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 реализации системы (целевой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наставничества в образовательной организации при наличии педагогов,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включить в наставническую деятельность в качестве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следующие виды деятельности: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5272086"/>
              </p:ext>
            </p:extLst>
          </p:nvPr>
        </p:nvGraphicFramePr>
        <p:xfrm>
          <a:off x="230715" y="1144265"/>
          <a:ext cx="5780618" cy="356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7047794"/>
              </p:ext>
            </p:extLst>
          </p:nvPr>
        </p:nvGraphicFramePr>
        <p:xfrm>
          <a:off x="6138333" y="1042666"/>
          <a:ext cx="5858934" cy="36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0245215"/>
              </p:ext>
            </p:extLst>
          </p:nvPr>
        </p:nvGraphicFramePr>
        <p:xfrm>
          <a:off x="2495549" y="4944533"/>
          <a:ext cx="7285568" cy="204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464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40437"/>
            <a:ext cx="11760200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моделью построения отношений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любой образовательной организации, как технология интенсивного развития личности, передачи опыта и знаний, формирования навыков, компетенций,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ценностей.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932" y="1649399"/>
            <a:ext cx="11540068" cy="480131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Классическое наставничество </a:t>
            </a:r>
            <a:r>
              <a:rPr lang="ru-RU" dirty="0"/>
              <a:t>(</a:t>
            </a:r>
            <a:r>
              <a:rPr lang="ru-RU" dirty="0" err="1"/>
              <a:t>менторство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Старший </a:t>
            </a:r>
            <a:r>
              <a:rPr lang="ru-RU" dirty="0"/>
              <a:t>по возрасту и более опытный педагог передает свои знания о том, как выполнять то, или иное задание. Это отлично действует, когда работают в параллели, например, учителя начальных классов, работающих во 2 классах. А также эффективная практика работы с вновь принятыми или переведенными на новую должность работников .</a:t>
            </a:r>
          </a:p>
          <a:p>
            <a:r>
              <a:rPr lang="ru-RU" dirty="0"/>
              <a:t>👉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Супервизия</a:t>
            </a:r>
            <a:r>
              <a:rPr lang="ru-RU" u="sng" dirty="0"/>
              <a:t> </a:t>
            </a:r>
            <a:r>
              <a:rPr lang="ru-RU" dirty="0"/>
              <a:t>(критическое взаимодействие) </a:t>
            </a: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профессионала критически анализируют собственную работу или работу других. Хорошо использовать при совместном деле, например: при проверки олимпиадных или конкурсных работ.</a:t>
            </a:r>
          </a:p>
          <a:p>
            <a:r>
              <a:rPr lang="ru-RU" dirty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Паритетное взаимодействие </a:t>
            </a:r>
            <a:endParaRPr lang="ru-RU" dirty="0"/>
          </a:p>
          <a:p>
            <a:r>
              <a:rPr lang="ru-RU" dirty="0"/>
              <a:t>Коллега или руководитель поддерживает педагога, как равного - это важно, прежде всего, для формирования команды</a:t>
            </a:r>
          </a:p>
          <a:p>
            <a:r>
              <a:rPr lang="ru-RU" dirty="0"/>
              <a:t>👉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Незримая поддержка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Педагога </a:t>
            </a:r>
            <a:r>
              <a:rPr lang="ru-RU" dirty="0"/>
              <a:t>временно прикрепляют к другому работнику для включенного наблюдения за особенностями или приемами работы, позволяет в более краткие сроки, и более комфортных психологических условиях адаптировать работника к новым условиям труда</a:t>
            </a:r>
          </a:p>
          <a:p>
            <a:r>
              <a:rPr lang="ru-RU" dirty="0"/>
              <a:t>Передать знания и адаптировать работника к новым условиям работы - это ювелирная, творческая, а главное, почти всегда, бескорыстная работа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932" y="1221917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Наставничество педагог-педагог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4882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68" y="780329"/>
            <a:ext cx="10938932" cy="6063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руководителем образовательной организации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числа заместителей руководителя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менее одного раза в год)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актуализирует информацию о наличии в образовательной организации педагогов, которых необходимо включить в наставническую деятельность в качестве наставляемых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руководителю образовательной организации для утверждения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методического объединения наставников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необходимости его создания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Дорожную карту (план мероприятий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реализации Положения о системе наставничества педагогических работников в организации, осуществляющей образовательную деятельность в соответствии с приложением к настоящему положению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ведет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банк (персонифицированный учет) наставников и наставляемых, в том числе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цифровом формате с использованием ресурсов информационно-телекоммуникационной сети «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Интернет»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официального сайта организации/страницы, социальных 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сетей</a:t>
            </a: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курирует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разработки и реализации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персонализированных программ наставничества </a:t>
            </a: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результативности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системы наставничества в организации, вовлеченности педагогов в различные формы наставничества и повышения квалификации педагогических работников,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итоговый аналитический отчет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реализации системы наставничества, реализации персонализированных программ наставничества педагогических работников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 indent="450215" algn="just">
              <a:lnSpc>
                <a:spcPts val="1610"/>
              </a:lnSpc>
              <a:spcAft>
                <a:spcPts val="0"/>
              </a:spcAft>
            </a:pP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фиксирует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 количестве участников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персонализированных программ наставничества в формах статистического наблюдения (совместно с системным администратором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118" y="324448"/>
            <a:ext cx="6374566" cy="312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lvl="0" indent="450215" algn="just">
              <a:lnSpc>
                <a:spcPts val="1610"/>
              </a:lnSpc>
            </a:pPr>
            <a:r>
              <a:rPr lang="ru-RU" sz="2000" b="1" spc="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 реализации программ наставничества: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5667" y="302703"/>
            <a:ext cx="872069" cy="3557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605A6-5FD6-46EB-9BA2-2C53BCD92321}"/>
              </a:ext>
            </a:extLst>
          </p:cNvPr>
          <p:cNvSpPr/>
          <p:nvPr/>
        </p:nvSpPr>
        <p:spPr>
          <a:xfrm>
            <a:off x="870519" y="1063621"/>
            <a:ext cx="2886075" cy="29221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1888752" y="64812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118A-6970-4A09-A50B-4E17E6F2D972}"/>
              </a:ext>
            </a:extLst>
          </p:cNvPr>
          <p:cNvSpPr txBox="1"/>
          <p:nvPr/>
        </p:nvSpPr>
        <p:spPr>
          <a:xfrm>
            <a:off x="1887320" y="6315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D6B27-1F84-4F0A-BC16-FA2220618B28}"/>
              </a:ext>
            </a:extLst>
          </p:cNvPr>
          <p:cNvSpPr/>
          <p:nvPr/>
        </p:nvSpPr>
        <p:spPr>
          <a:xfrm>
            <a:off x="4216997" y="1221178"/>
            <a:ext cx="2886075" cy="2945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педагогов–молодых специалистов (с опытом работы от 0 до 3 лет), участвующих в программе наставничества в роли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наставляемого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педагогов-молодых специалистов, реализующих программу наставничества в роли наставляемого, к общему количеству педагогов-молодых специалистов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293323" y="538848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84A8C-B781-463C-80C0-E87574B49336}"/>
              </a:ext>
            </a:extLst>
          </p:cNvPr>
          <p:cNvSpPr txBox="1"/>
          <p:nvPr/>
        </p:nvSpPr>
        <p:spPr>
          <a:xfrm>
            <a:off x="5295096" y="53972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E02F95-F773-49D8-A864-31044D32EA86}"/>
              </a:ext>
            </a:extLst>
          </p:cNvPr>
          <p:cNvSpPr/>
          <p:nvPr/>
        </p:nvSpPr>
        <p:spPr>
          <a:xfrm>
            <a:off x="7834727" y="1136772"/>
            <a:ext cx="2886075" cy="2849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DCFA36-00C6-4026-80B4-0392707CC335}"/>
              </a:ext>
            </a:extLst>
          </p:cNvPr>
          <p:cNvSpPr/>
          <p:nvPr/>
        </p:nvSpPr>
        <p:spPr>
          <a:xfrm>
            <a:off x="8909280" y="575354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618DD-42C5-4438-A040-79E9A874323C}"/>
              </a:ext>
            </a:extLst>
          </p:cNvPr>
          <p:cNvSpPr txBox="1"/>
          <p:nvPr/>
        </p:nvSpPr>
        <p:spPr>
          <a:xfrm>
            <a:off x="8909281" y="5753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0349" y="1442662"/>
            <a:ext cx="26273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педагогов, участвующих в программе наставничества в роли наставника молодого специалиста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количества педагогов, реализующих программу наставничества в роли наставника, к общему количеству педагогов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r>
              <a:rPr lang="ru-RU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84619" y="37024"/>
            <a:ext cx="6096000" cy="502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25400" indent="450215" algn="ctr">
              <a:lnSpc>
                <a:spcPts val="1610"/>
              </a:lnSpc>
              <a:spcAft>
                <a:spcPts val="0"/>
              </a:spcAft>
            </a:pPr>
            <a:r>
              <a:rPr lang="ru-RU" sz="1600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(планируемые) результаты внедрения системы наставничества. Мониторинг и оценка результатов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597" y="6448000"/>
            <a:ext cx="8921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 опытом в сфере практик наставничества педагогических работников.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331" y="4224383"/>
            <a:ext cx="115231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внедрения и реализации системы наставничества будет создана эффективная среда наставничества, включающая: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5597" y="4742161"/>
            <a:ext cx="1165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597" y="5242365"/>
            <a:ext cx="11590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597" y="575795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закрепившихся в профессии молодых/начинающих педагогов;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458" y="5954945"/>
            <a:ext cx="11782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системы наставничества образовательной организации;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5597" y="6132121"/>
            <a:ext cx="42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среду наставничества;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38258" y="1442662"/>
            <a:ext cx="2675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педагогов, участвующих в программе наставничества в роли наставника ученика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педагогов, реализующих программу наставничества  в роли наставника, к общему количеству педагогов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1212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Georgia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Реализация системы (целевой модели) наставничества педагогических работников в образовательных организациях предусматривает разработку, утверждение и внедрение локальных актов образовательной организации в  сфере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Учитель</cp:lastModifiedBy>
  <cp:revision>78</cp:revision>
  <dcterms:created xsi:type="dcterms:W3CDTF">2021-05-07T08:34:05Z</dcterms:created>
  <dcterms:modified xsi:type="dcterms:W3CDTF">2023-09-01T09:21:29Z</dcterms:modified>
</cp:coreProperties>
</file>